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35.svg" ContentType="image/svg+xml"/>
  <Override PartName="/ppt/media/image37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9" r:id="rId5"/>
    <p:sldId id="278" r:id="rId6"/>
    <p:sldId id="261" r:id="rId7"/>
    <p:sldId id="263" r:id="rId8"/>
    <p:sldId id="265" r:id="rId9"/>
    <p:sldId id="267" r:id="rId10"/>
    <p:sldId id="269" r:id="rId11"/>
    <p:sldId id="260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58" r:id="rId20"/>
    <p:sldId id="277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F2C7-6E38-4B02-9BB4-29DBC19F68D6}" type="datetimeFigureOut">
              <a:rPr lang="fr-FR" smtClean="0"/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1AB90-9F42-413A-93A1-EFFD55FC433E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25/11/2024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25/11/2024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Dounia Amrani – Julien Noel – Qinyan Yang (MAM5 INUM)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9790BB-9835-45FC-9D96-FF43665862FB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svg"/><Relationship Id="rId12" Type="http://schemas.openxmlformats.org/officeDocument/2006/relationships/image" Target="../media/image14.png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67361" y="2274838"/>
            <a:ext cx="1065727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7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Optimisation multicritère :</a:t>
            </a:r>
            <a:endParaRPr lang="fr-FR" sz="7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fr-FR" sz="7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Jeux de Nash</a:t>
            </a:r>
            <a:endParaRPr lang="fr-FR" sz="7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Julien Noel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Espace réservé du pied de page 5"/>
          <p:cNvSpPr txBox="1"/>
          <p:nvPr/>
        </p:nvSpPr>
        <p:spPr>
          <a:xfrm>
            <a:off x="4829568" y="6168072"/>
            <a:ext cx="1114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45895" y="2788"/>
            <a:ext cx="77002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Jeu de Nash avec la méthode Nelder-Mead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30170" y="1889961"/>
            <a:ext cx="47316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Résultat de la simulation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39" y="2474736"/>
            <a:ext cx="6862921" cy="3610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45895" y="2788"/>
            <a:ext cx="77002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Jeu de Nash avec la méthode Nelder-Mead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30171" y="2026518"/>
            <a:ext cx="47316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Résultat de la simulation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0" y="2696031"/>
            <a:ext cx="5545849" cy="3067502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229" y="2696031"/>
            <a:ext cx="5813411" cy="30675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45895" y="2788"/>
            <a:ext cx="77002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Jeu de Nash avec la méthode Nelder-Mead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743971" y="2039857"/>
            <a:ext cx="670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Simulation avec itérations différentes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78" y="2680953"/>
            <a:ext cx="6495243" cy="34158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45895" y="2788"/>
            <a:ext cx="77002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Jeu de Nash avec la méthode Nelder-Mead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743971" y="2035021"/>
            <a:ext cx="6704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Simulation avec itérations différentes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58" y="2713037"/>
            <a:ext cx="6306883" cy="3185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645" y="2644170"/>
            <a:ext cx="107627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Influence par la précision du Jeu de Nash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Tx/>
              <a:buChar char="-"/>
            </a:pP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Influence par la méthode de Nelder-Mead (simplex initial)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31690" y="127570"/>
            <a:ext cx="65286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du problème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646" y="1612612"/>
            <a:ext cx="77395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Influence par la précision du Jeu de Nash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31690" y="127570"/>
            <a:ext cx="65286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du problème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605"/>
            <a:ext cx="4897639" cy="2725552"/>
          </a:xfrm>
          <a:prstGeom prst="rect">
            <a:avLst/>
          </a:prstGeom>
        </p:spPr>
      </p:pic>
      <p:pic>
        <p:nvPicPr>
          <p:cNvPr id="8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66" y="2405605"/>
            <a:ext cx="4954092" cy="272555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0763" y="5131157"/>
            <a:ext cx="201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Précision 10</a:t>
            </a:r>
            <a:r>
              <a:rPr lang="fr-FR" sz="2400" baseline="30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-3</a:t>
            </a:r>
            <a:endParaRPr lang="fr-FR" sz="2400" baseline="30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473356" y="5131157"/>
            <a:ext cx="201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Précision 10</a:t>
            </a:r>
            <a:r>
              <a:rPr lang="fr-FR" sz="2400" baseline="30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fr-FR" sz="2400" baseline="30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645" y="1371982"/>
            <a:ext cx="107715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Influence par la méthode de Nelder-Mead (simplex initial)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31690" y="127570"/>
            <a:ext cx="65286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du problème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14320" y="5577905"/>
            <a:ext cx="9563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simplex = np.column_stack((np.zeros(dim_opt), -3 * np.eye(dim_opt)))</a:t>
            </a:r>
            <a:endParaRPr lang="fr-FR" sz="24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20" y="2059984"/>
            <a:ext cx="6275960" cy="34527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Julien Noel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Qinyan Yang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6015847" y="6153150"/>
            <a:ext cx="1766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Neldear-Mead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4645" y="1371982"/>
            <a:ext cx="107715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Influence par la méthode de Nelder-Mead (simplex initial)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31690" y="127570"/>
            <a:ext cx="65286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Étude du problème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95097" y="5547283"/>
            <a:ext cx="94018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simplex = np.column_stack((np.zeros(dim_opt), 1 * np.eye(dim_opt)))</a:t>
            </a:r>
            <a:endParaRPr lang="fr-FR" sz="24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20" y="2093991"/>
            <a:ext cx="6275960" cy="3410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Julien Noel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41775" y="127570"/>
            <a:ext cx="510845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 - Nash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3" descr="Une image contenant capture d’écran, blanc, Rectangle, cad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298443"/>
            <a:ext cx="2596896" cy="2596894"/>
          </a:xfrm>
          <a:prstGeom prst="rect">
            <a:avLst/>
          </a:prstGeom>
        </p:spPr>
      </p:pic>
      <p:pic>
        <p:nvPicPr>
          <p:cNvPr id="15" name="Graphique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450" y="4416979"/>
            <a:ext cx="1987574" cy="341949"/>
          </a:xfrm>
          <a:prstGeom prst="rect">
            <a:avLst/>
          </a:prstGeom>
        </p:spPr>
      </p:pic>
      <p:pic>
        <p:nvPicPr>
          <p:cNvPr id="17" name="Graphique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450" y="4896297"/>
            <a:ext cx="3735536" cy="1202969"/>
          </a:xfrm>
          <a:prstGeom prst="rect">
            <a:avLst/>
          </a:prstGeom>
        </p:spPr>
      </p:pic>
      <p:pic>
        <p:nvPicPr>
          <p:cNvPr id="19" name="Image 18" descr="Une image contenant texte, diagramme, ligne, Tracé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75" y="1298443"/>
            <a:ext cx="7315215" cy="4572009"/>
          </a:xfrm>
          <a:prstGeom prst="rect">
            <a:avLst/>
          </a:prstGeom>
        </p:spPr>
      </p:pic>
      <p:sp>
        <p:nvSpPr>
          <p:cNvPr id="3" name="Espace réservé du pied de page 5"/>
          <p:cNvSpPr txBox="1"/>
          <p:nvPr/>
        </p:nvSpPr>
        <p:spPr>
          <a:xfrm>
            <a:off x="4829568" y="6168072"/>
            <a:ext cx="1114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491788" y="85589"/>
            <a:ext cx="320842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7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Merci !</a:t>
            </a:r>
            <a:endParaRPr lang="fr-FR" sz="7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Julien Noel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Espace réservé du pied de page 5"/>
          <p:cNvSpPr txBox="1"/>
          <p:nvPr/>
        </p:nvSpPr>
        <p:spPr>
          <a:xfrm>
            <a:off x="4829568" y="6168072"/>
            <a:ext cx="1114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Image 7" descr="Une image contenant Visage humain, personne, habits, liv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91" y="1313688"/>
            <a:ext cx="4540417" cy="4540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illustration, dessin, Dessin animé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1"/>
          <a:stretch>
            <a:fillRect/>
          </a:stretch>
        </p:blipFill>
        <p:spPr>
          <a:xfrm>
            <a:off x="2533731" y="3323467"/>
            <a:ext cx="2165637" cy="3534533"/>
          </a:xfrm>
          <a:prstGeom prst="rect">
            <a:avLst/>
          </a:prstGeom>
        </p:spPr>
      </p:pic>
      <p:pic>
        <p:nvPicPr>
          <p:cNvPr id="10" name="Image 9" descr="Une image contenant croquis, dessin, dessin humoristique, illustration&#10;&#10;Description générée automatiquem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3" t="4286" r="32349" b="32003"/>
          <a:stretch>
            <a:fillRect/>
          </a:stretch>
        </p:blipFill>
        <p:spPr>
          <a:xfrm>
            <a:off x="435591" y="3323467"/>
            <a:ext cx="1610360" cy="3534533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 – </a:t>
            </a:r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Julien Noel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00972" y="127570"/>
            <a:ext cx="599005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Équilibre de Nash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194450" y="2347199"/>
            <a:ext cx="844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fr-FR" sz="4800" baseline="-25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fr-FR" sz="4800" baseline="-25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17547" y="2347199"/>
            <a:ext cx="844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fr-FR" sz="4800" baseline="-25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fr-FR" sz="4800" baseline="-25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134958" y="2700946"/>
            <a:ext cx="673598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prévision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85800" indent="-685800">
              <a:buFontTx/>
              <a:buChar char="-"/>
            </a:pP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maximisation du gain compte tenu de cette prévision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294589" y="4410063"/>
            <a:ext cx="6143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(méthode parallèle ou séquencée)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220817" y="5131582"/>
            <a:ext cx="62909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exemple : dilemme du prisonnier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558638" y="1393215"/>
            <a:ext cx="561533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John Forbes Nash</a:t>
            </a:r>
            <a:b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fr-FR" sz="32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(Prix Nobel d’économie 1994) </a:t>
            </a:r>
            <a:endParaRPr lang="fr-FR" sz="32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numéro de diapositive 6"/>
          <p:cNvSpPr txBox="1">
            <a:spLocks noChangeAspect="1"/>
          </p:cNvSpPr>
          <p:nvPr/>
        </p:nvSpPr>
        <p:spPr>
          <a:xfrm>
            <a:off x="10972800" y="5979795"/>
            <a:ext cx="1080000" cy="76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pied de page 5"/>
          <p:cNvSpPr txBox="1"/>
          <p:nvPr/>
        </p:nvSpPr>
        <p:spPr>
          <a:xfrm>
            <a:off x="4829568" y="6168072"/>
            <a:ext cx="1114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20914" y="127570"/>
            <a:ext cx="113501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Méthode par stratégie d’évolution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88332" y="3043194"/>
            <a:ext cx="56153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Algorithme (1+1)-ES</a:t>
            </a:r>
            <a:endParaRPr lang="fr-FR" sz="44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684294" y="127570"/>
            <a:ext cx="28234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Partage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452474" y="2035747"/>
          <a:ext cx="7526535" cy="2786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845"/>
                <a:gridCol w="2508845"/>
                <a:gridCol w="2508845"/>
              </a:tblGrid>
              <a:tr h="39338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F1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F2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1,80.10-2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2,83.10-2</a:t>
                      </a:r>
                      <a:endParaRPr lang="fr-FR" dirty="0"/>
                    </a:p>
                  </a:txBody>
                  <a:tcPr/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3,56.10-2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9,84.10-5</a:t>
                      </a:r>
                      <a:endParaRPr lang="fr-FR" dirty="0"/>
                    </a:p>
                  </a:txBody>
                  <a:tcPr/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5,04.10-2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1,03.10-2</a:t>
                      </a:r>
                      <a:endParaRPr lang="fr-FR" dirty="0"/>
                    </a:p>
                  </a:txBody>
                  <a:tcPr/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dirty="0"/>
                        <a:t>5,88.10-2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2,46.10-2</a:t>
                      </a:r>
                      <a:endParaRPr lang="fr-FR" dirty="0"/>
                    </a:p>
                  </a:txBody>
                  <a:tcPr/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dirty="0"/>
                        <a:t>5,82.10-2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3,58.10-2</a:t>
                      </a:r>
                      <a:endParaRPr lang="fr-FR" dirty="0"/>
                    </a:p>
                  </a:txBody>
                  <a:tcPr/>
                </a:tc>
              </a:tr>
              <a:tr h="39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dirty="0"/>
                        <a:t>4,78.10-2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3.71.10-2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Graphique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4235" y="2481561"/>
            <a:ext cx="1840527" cy="276079"/>
          </a:xfrm>
          <a:prstGeom prst="rect">
            <a:avLst/>
          </a:prstGeom>
        </p:spPr>
      </p:pic>
      <p:pic>
        <p:nvPicPr>
          <p:cNvPr id="13" name="Graphique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4236" y="2921916"/>
            <a:ext cx="1840527" cy="276079"/>
          </a:xfrm>
          <a:prstGeom prst="rect">
            <a:avLst/>
          </a:prstGeom>
        </p:spPr>
      </p:pic>
      <p:pic>
        <p:nvPicPr>
          <p:cNvPr id="18" name="Graphique 1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4235" y="3290961"/>
            <a:ext cx="1840527" cy="276079"/>
          </a:xfrm>
          <a:prstGeom prst="rect">
            <a:avLst/>
          </a:prstGeom>
        </p:spPr>
      </p:pic>
      <p:pic>
        <p:nvPicPr>
          <p:cNvPr id="19" name="Graphique 1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4235" y="3725260"/>
            <a:ext cx="1840527" cy="273798"/>
          </a:xfrm>
          <a:prstGeom prst="rect">
            <a:avLst/>
          </a:prstGeom>
        </p:spPr>
      </p:pic>
      <p:pic>
        <p:nvPicPr>
          <p:cNvPr id="20" name="Graphique 19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4234" y="4080918"/>
            <a:ext cx="1840527" cy="276079"/>
          </a:xfrm>
          <a:prstGeom prst="rect">
            <a:avLst/>
          </a:prstGeom>
        </p:spPr>
      </p:pic>
      <p:pic>
        <p:nvPicPr>
          <p:cNvPr id="21" name="Graphique 2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4233" y="4501028"/>
            <a:ext cx="1840526" cy="276079"/>
          </a:xfrm>
          <a:prstGeom prst="rect">
            <a:avLst/>
          </a:prstGeom>
        </p:spPr>
      </p:pic>
      <p:sp>
        <p:nvSpPr>
          <p:cNvPr id="23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50232" y="127570"/>
            <a:ext cx="104915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Partages séquentiel et parallèle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 2" descr="Une image contenant texte, diagramme, ligne, Tracé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t="6420" r="9115" b="2765"/>
          <a:stretch>
            <a:fillRect/>
          </a:stretch>
        </p:blipFill>
        <p:spPr>
          <a:xfrm>
            <a:off x="106056" y="2212915"/>
            <a:ext cx="5903496" cy="3077150"/>
          </a:xfrm>
          <a:prstGeom prst="rect">
            <a:avLst/>
          </a:prstGeom>
        </p:spPr>
      </p:pic>
      <p:sp>
        <p:nvSpPr>
          <p:cNvPr id="8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3" descr="Une image contenant texte, ligne, diagramme, Tracé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 t="6686" r="8418" b="2765"/>
          <a:stretch>
            <a:fillRect/>
          </a:stretch>
        </p:blipFill>
        <p:spPr>
          <a:xfrm>
            <a:off x="6130733" y="2212915"/>
            <a:ext cx="5977644" cy="30771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3529584" y="1143233"/>
            <a:ext cx="1929384" cy="9141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9573768" y="1041737"/>
            <a:ext cx="137160" cy="10339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15916" y="127570"/>
            <a:ext cx="61601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Méthode parallèle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 2" descr="Une image contenant texte, Tracé, ligne, diagram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6996" r="8411" b="2599"/>
          <a:stretch>
            <a:fillRect/>
          </a:stretch>
        </p:blipFill>
        <p:spPr>
          <a:xfrm>
            <a:off x="135594" y="2356840"/>
            <a:ext cx="5760644" cy="3010514"/>
          </a:xfrm>
          <a:prstGeom prst="rect">
            <a:avLst/>
          </a:prstGeom>
        </p:spPr>
      </p:pic>
      <p:sp>
        <p:nvSpPr>
          <p:cNvPr id="8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3" descr="Une image contenant texte, diagramme, ligne, Tracé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 t="6328" r="8346" b="3530"/>
          <a:stretch>
            <a:fillRect/>
          </a:stretch>
        </p:blipFill>
        <p:spPr>
          <a:xfrm>
            <a:off x="6138847" y="2336488"/>
            <a:ext cx="5913953" cy="3030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15916" y="127570"/>
            <a:ext cx="61601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Méthode parallèle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3" descr="Une image contenant texte, diagramme, Tracé, lig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" t="6619" r="8451" b="1929"/>
          <a:stretch>
            <a:fillRect/>
          </a:stretch>
        </p:blipFill>
        <p:spPr>
          <a:xfrm>
            <a:off x="1175656" y="1240520"/>
            <a:ext cx="9289143" cy="4848225"/>
          </a:xfrm>
          <a:prstGeom prst="rect">
            <a:avLst/>
          </a:prstGeom>
        </p:spPr>
      </p:pic>
      <p:sp>
        <p:nvSpPr>
          <p:cNvPr id="8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438400" y="127570"/>
            <a:ext cx="73152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Méthode séquentielle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Image 9" descr="Une image contenant texte, ligne, diagramme, Tracé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" t="6506" r="7951" b="2199"/>
          <a:stretch>
            <a:fillRect/>
          </a:stretch>
        </p:blipFill>
        <p:spPr>
          <a:xfrm>
            <a:off x="285415" y="2265726"/>
            <a:ext cx="5631078" cy="2923829"/>
          </a:xfrm>
          <a:prstGeom prst="rect">
            <a:avLst/>
          </a:prstGeom>
        </p:spPr>
      </p:pic>
      <p:pic>
        <p:nvPicPr>
          <p:cNvPr id="7" name="Image 6" descr="Une image contenant texte, diagramme, ligne, Tracé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6764" r="7874" b="2448"/>
          <a:stretch>
            <a:fillRect/>
          </a:stretch>
        </p:blipFill>
        <p:spPr>
          <a:xfrm>
            <a:off x="6275509" y="2265725"/>
            <a:ext cx="5727796" cy="29238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610360" cy="365125"/>
          </a:xfrm>
        </p:spPr>
        <p:txBody>
          <a:bodyPr/>
          <a:lstStyle/>
          <a:p>
            <a:pPr algn="ctr"/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25/11/2024</a:t>
            </a:r>
            <a:endParaRPr lang="fr-FR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831690" y="6482039"/>
            <a:ext cx="6528620" cy="365125"/>
          </a:xfrm>
        </p:spPr>
        <p:txBody>
          <a:bodyPr/>
          <a:lstStyle/>
          <a:p>
            <a:r>
              <a:rPr lang="fr-FR" sz="2000" b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Dounia Amrani</a:t>
            </a:r>
            <a:r>
              <a:rPr lang="fr-FR" sz="200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Julien Noel – Qinyan Yang (MAM5 INUM)</a:t>
            </a:r>
            <a:endParaRPr lang="fr-FR" sz="2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730171" y="127570"/>
            <a:ext cx="47316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Comparaison</a:t>
            </a:r>
            <a:endParaRPr lang="fr-FR" sz="6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Espace réservé du pied de page 5"/>
          <p:cNvSpPr txBox="1"/>
          <p:nvPr/>
        </p:nvSpPr>
        <p:spPr>
          <a:xfrm>
            <a:off x="2607068" y="6155370"/>
            <a:ext cx="240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Stratégie d’évolution</a:t>
            </a:r>
            <a:endParaRPr lang="fr-FR" sz="2000" i="1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numéro de diapositive 6"/>
          <p:cNvSpPr>
            <a:spLocks noGrp="1" noChangeAspect="1"/>
          </p:cNvSpPr>
          <p:nvPr>
            <p:ph type="sldNum" sz="quarter" idx="12"/>
          </p:nvPr>
        </p:nvSpPr>
        <p:spPr>
          <a:xfrm>
            <a:off x="10972800" y="5979795"/>
            <a:ext cx="1080000" cy="765437"/>
          </a:xfrm>
        </p:spPr>
        <p:txBody>
          <a:bodyPr/>
          <a:lstStyle/>
          <a:p>
            <a:pPr algn="ctr"/>
            <a:fld id="{039790BB-9835-45FC-9D96-FF43665862FB}" type="slidenum">
              <a:rPr lang="fr-FR" sz="400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fld>
            <a:endParaRPr lang="fr-FR" sz="40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 6" descr="Une image contenant texte, diagramme, capture d’écran, Rectangl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6481" r="8438" b="5721"/>
          <a:stretch>
            <a:fillRect/>
          </a:stretch>
        </p:blipFill>
        <p:spPr>
          <a:xfrm>
            <a:off x="609600" y="1962149"/>
            <a:ext cx="5143498" cy="3894504"/>
          </a:xfrm>
          <a:prstGeom prst="rect">
            <a:avLst/>
          </a:prstGeom>
        </p:spPr>
      </p:pic>
      <p:pic>
        <p:nvPicPr>
          <p:cNvPr id="9" name="Image 8" descr="Une image contenant texte, ligne, diagramme, Tracé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6481" r="7483" b="3503"/>
          <a:stretch>
            <a:fillRect/>
          </a:stretch>
        </p:blipFill>
        <p:spPr>
          <a:xfrm>
            <a:off x="6600827" y="1962149"/>
            <a:ext cx="5143498" cy="38671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4aae-4bd1-40d2-80e1-46205a35d28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649AD79A527B47A67D905693C83B0C" ma:contentTypeVersion="10" ma:contentTypeDescription="Crée un document." ma:contentTypeScope="" ma:versionID="ecaa26a8366ce5fbdeaad5b1bcee222a">
  <xsd:schema xmlns:xsd="http://www.w3.org/2001/XMLSchema" xmlns:xs="http://www.w3.org/2001/XMLSchema" xmlns:p="http://schemas.microsoft.com/office/2006/metadata/properties" xmlns:ns3="98b34aae-4bd1-40d2-80e1-46205a35d283" xmlns:ns4="4c17d7eb-fa2b-4fbc-8175-1cef2629d4d8" targetNamespace="http://schemas.microsoft.com/office/2006/metadata/properties" ma:root="true" ma:fieldsID="e7e54697968fa353460355ba0e2f9fdd" ns3:_="" ns4:_="">
    <xsd:import namespace="98b34aae-4bd1-40d2-80e1-46205a35d283"/>
    <xsd:import namespace="4c17d7eb-fa2b-4fbc-8175-1cef2629d4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4aae-4bd1-40d2-80e1-46205a35d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7d7eb-fa2b-4fbc-8175-1cef2629d4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5815-329D-4D5A-A4DC-3AAD7ECA92DC}">
  <ds:schemaRefs/>
</ds:datastoreItem>
</file>

<file path=customXml/itemProps2.xml><?xml version="1.0" encoding="utf-8"?>
<ds:datastoreItem xmlns:ds="http://schemas.openxmlformats.org/officeDocument/2006/customXml" ds:itemID="{77A49366-8831-407F-9382-461A05195073}">
  <ds:schemaRefs/>
</ds:datastoreItem>
</file>

<file path=customXml/itemProps3.xml><?xml version="1.0" encoding="utf-8"?>
<ds:datastoreItem xmlns:ds="http://schemas.openxmlformats.org/officeDocument/2006/customXml" ds:itemID="{6A0B0C4F-4B27-4C97-8CED-F541F591A91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2767</Words>
  <Application>WPS Presentation</Application>
  <PresentationFormat>Grand écran</PresentationFormat>
  <Paragraphs>260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Cambria Math</vt:lpstr>
      <vt:lpstr>微软雅黑</vt:lpstr>
      <vt:lpstr>Arial Unicode MS</vt:lpstr>
      <vt:lpstr>Aptos Display</vt:lpstr>
      <vt:lpstr>Segoe Print</vt:lpstr>
      <vt:lpstr>Aptos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Julien Noel</dc:creator>
  <cp:lastModifiedBy>Qinyan Y</cp:lastModifiedBy>
  <cp:revision>20</cp:revision>
  <dcterms:created xsi:type="dcterms:W3CDTF">2024-11-04T12:48:00Z</dcterms:created>
  <dcterms:modified xsi:type="dcterms:W3CDTF">2024-11-25T20:57:08Z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0x01010096649AD79A527B47A67D905693C83B0C</vt:lpwstr>
  </property>
  <property fmtid="{D5CDD505-2E9C-101B-9397-08002B2CF9AE}" pid="3" name="ICV">
    <vt:lpwstr>DD7E24DC7ED34811A75CDBECCE4BB9CA_12</vt:lpwstr>
  </property>
  <property fmtid="{D5CDD505-2E9C-101B-9397-08002B2CF9AE}" pid="4" name="KSOProductBuildVer">
    <vt:lpwstr>1033-12.2.0.18911</vt:lpwstr>
  </property>
</Properties>
</file>